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6" r:id="rId3"/>
    <p:sldId id="276" r:id="rId4"/>
    <p:sldId id="279" r:id="rId5"/>
    <p:sldId id="280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F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6" autoAdjust="0"/>
    <p:restoredTop sz="94660"/>
  </p:normalViewPr>
  <p:slideViewPr>
    <p:cSldViewPr>
      <p:cViewPr>
        <p:scale>
          <a:sx n="90" d="100"/>
          <a:sy n="90" d="100"/>
        </p:scale>
        <p:origin x="-122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546F-7F54-4710-ABDB-F601DC6CBB09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20DC-4EBA-4E47-879D-A401090E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546F-7F54-4710-ABDB-F601DC6CBB09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20DC-4EBA-4E47-879D-A401090E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546F-7F54-4710-ABDB-F601DC6CBB09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20DC-4EBA-4E47-879D-A401090E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546F-7F54-4710-ABDB-F601DC6CBB09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20DC-4EBA-4E47-879D-A401090E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546F-7F54-4710-ABDB-F601DC6CBB09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20DC-4EBA-4E47-879D-A401090E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546F-7F54-4710-ABDB-F601DC6CBB09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20DC-4EBA-4E47-879D-A401090E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546F-7F54-4710-ABDB-F601DC6CBB09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20DC-4EBA-4E47-879D-A401090E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546F-7F54-4710-ABDB-F601DC6CBB09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20DC-4EBA-4E47-879D-A401090E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546F-7F54-4710-ABDB-F601DC6CBB09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20DC-4EBA-4E47-879D-A401090E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546F-7F54-4710-ABDB-F601DC6CBB09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20DC-4EBA-4E47-879D-A401090E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546F-7F54-4710-ABDB-F601DC6CBB09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7720DC-4EBA-4E47-879D-A401090EC7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FD546F-7F54-4710-ABDB-F601DC6CBB09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7720DC-4EBA-4E47-879D-A401090EC7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05800" cy="53340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MV FRAM</a:t>
            </a:r>
            <a:br>
              <a:rPr lang="de-DE" dirty="0" smtClean="0"/>
            </a:br>
            <a:r>
              <a:rPr lang="de-DE" sz="4400" dirty="0" smtClean="0"/>
              <a:t>Land of </a:t>
            </a:r>
            <a:r>
              <a:rPr lang="de-DE" sz="4400" dirty="0" err="1" smtClean="0"/>
              <a:t>the</a:t>
            </a:r>
            <a:r>
              <a:rPr lang="de-DE" sz="4400" dirty="0" smtClean="0"/>
              <a:t> </a:t>
            </a:r>
            <a:r>
              <a:rPr lang="de-DE" sz="4400" dirty="0" err="1" smtClean="0"/>
              <a:t>Penguins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>
                <a:solidFill>
                  <a:srgbClr val="D0F741"/>
                </a:solidFill>
              </a:rPr>
              <a:t>Ushuaia – Antarctic Peninsula – Ushuaia</a:t>
            </a:r>
            <a:br>
              <a:rPr lang="de-DE" dirty="0" smtClean="0">
                <a:solidFill>
                  <a:srgbClr val="D0F741"/>
                </a:solidFill>
              </a:rPr>
            </a:br>
            <a:r>
              <a:rPr lang="de-DE" dirty="0" smtClean="0">
                <a:solidFill>
                  <a:srgbClr val="D0F741"/>
                </a:solidFill>
              </a:rPr>
              <a:t> </a:t>
            </a:r>
            <a:br>
              <a:rPr lang="de-DE" dirty="0" smtClean="0">
                <a:solidFill>
                  <a:srgbClr val="D0F741"/>
                </a:solidFill>
              </a:rPr>
            </a:br>
            <a:r>
              <a:rPr lang="de-DE" dirty="0" smtClean="0"/>
              <a:t> 15 Jan. 17 – 27th Jan. 17 </a:t>
            </a:r>
            <a:endParaRPr lang="en-US" dirty="0">
              <a:solidFill>
                <a:srgbClr val="D0F7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-152400" y="0"/>
          <a:ext cx="953627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Fotografía de Photo Editor" r:id="rId3" imgW="22009524" imgH="15476190" progId="">
                  <p:embed/>
                </p:oleObj>
              </mc:Choice>
              <mc:Fallback>
                <p:oleObj name="Fotografía de Photo Editor" r:id="rId3" imgW="22009524" imgH="15476190" progId="">
                  <p:embed/>
                  <p:pic>
                    <p:nvPicPr>
                      <p:cNvPr id="0" name="Picture 5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0"/>
                        <a:ext cx="9536270" cy="670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2667000" y="2819400"/>
            <a:ext cx="457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2133600" y="3124200"/>
            <a:ext cx="704088" cy="137160"/>
          </a:xfrm>
          <a:custGeom>
            <a:avLst/>
            <a:gdLst>
              <a:gd name="connsiteX0" fmla="*/ 704088 w 704088"/>
              <a:gd name="connsiteY0" fmla="*/ 137160 h 137160"/>
              <a:gd name="connsiteX1" fmla="*/ 384048 w 704088"/>
              <a:gd name="connsiteY1" fmla="*/ 73152 h 137160"/>
              <a:gd name="connsiteX2" fmla="*/ 0 w 704088"/>
              <a:gd name="connsiteY2" fmla="*/ 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088" h="137160">
                <a:moveTo>
                  <a:pt x="704088" y="137160"/>
                </a:moveTo>
                <a:lnTo>
                  <a:pt x="384048" y="73152"/>
                </a:lnTo>
                <a:lnTo>
                  <a:pt x="0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905000" y="29718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4445" y="3164540"/>
            <a:ext cx="1905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127000"/>
          </a:effectLst>
        </p:spPr>
        <p:txBody>
          <a:bodyPr wrap="square" lIns="91440" tIns="91440" bIns="182880" rtlCol="0">
            <a:spAutoFit/>
          </a:bodyPr>
          <a:lstStyle/>
          <a:p>
            <a:r>
              <a:rPr lang="de-DE" dirty="0" err="1" smtClean="0">
                <a:solidFill>
                  <a:srgbClr val="FFFF00"/>
                </a:solidFill>
              </a:rPr>
              <a:t>Ushuaia</a:t>
            </a:r>
            <a:endParaRPr lang="de-DE" dirty="0" smtClean="0">
              <a:solidFill>
                <a:srgbClr val="FFFF00"/>
              </a:solidFill>
            </a:endParaRPr>
          </a:p>
          <a:p>
            <a:r>
              <a:rPr lang="de-DE" dirty="0" smtClean="0">
                <a:solidFill>
                  <a:srgbClr val="FFFF00"/>
                </a:solidFill>
              </a:rPr>
              <a:t>15.01.17 + 27.01.17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5235" y="2698370"/>
            <a:ext cx="2286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127000"/>
          </a:effectLst>
        </p:spPr>
        <p:txBody>
          <a:bodyPr wrap="square" tIns="91440" bIns="182880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Antarctic Peninsula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18.01.16 – </a:t>
            </a:r>
            <a:r>
              <a:rPr lang="de-DE" dirty="0" smtClean="0">
                <a:solidFill>
                  <a:srgbClr val="FFFF00"/>
                </a:solidFill>
              </a:rPr>
              <a:t>24.01.16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:\Expedition files\Exp Presentation all seasons\Antarctica\Maps_Antarctica\Maps regional\Antarctic Maps - 8.JPG"/>
          <p:cNvPicPr>
            <a:picLocks noChangeAspect="1" noChangeArrowheads="1"/>
          </p:cNvPicPr>
          <p:nvPr/>
        </p:nvPicPr>
        <p:blipFill>
          <a:blip r:embed="rId2" cstate="print"/>
          <a:srcRect l="17285" t="5660" b="16038"/>
          <a:stretch>
            <a:fillRect/>
          </a:stretch>
        </p:blipFill>
        <p:spPr bwMode="auto">
          <a:xfrm>
            <a:off x="3315486" y="0"/>
            <a:ext cx="5867400" cy="7609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9050" y="596473"/>
            <a:ext cx="3429000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4DE1EA"/>
                </a:solidFill>
                <a:latin typeface="Calibri"/>
              </a:rPr>
              <a:t>Land </a:t>
            </a:r>
            <a:r>
              <a:rPr lang="de-DE" sz="2400" b="1" dirty="0" err="1" smtClean="0">
                <a:solidFill>
                  <a:srgbClr val="4DE1EA"/>
                </a:solidFill>
                <a:latin typeface="Calibri"/>
              </a:rPr>
              <a:t>of</a:t>
            </a:r>
            <a:r>
              <a:rPr lang="de-DE" sz="2400" b="1" dirty="0" smtClean="0">
                <a:solidFill>
                  <a:srgbClr val="4DE1EA"/>
                </a:solidFill>
                <a:latin typeface="Calibri"/>
              </a:rPr>
              <a:t> </a:t>
            </a:r>
            <a:r>
              <a:rPr lang="de-DE" sz="2400" b="1" dirty="0" err="1" smtClean="0">
                <a:solidFill>
                  <a:srgbClr val="4DE1EA"/>
                </a:solidFill>
                <a:latin typeface="Calibri"/>
              </a:rPr>
              <a:t>the</a:t>
            </a:r>
            <a:r>
              <a:rPr lang="de-DE" sz="2400" b="1" dirty="0" smtClean="0">
                <a:solidFill>
                  <a:srgbClr val="4DE1EA"/>
                </a:solidFill>
                <a:latin typeface="Calibri"/>
              </a:rPr>
              <a:t> </a:t>
            </a:r>
            <a:r>
              <a:rPr lang="de-DE" sz="2400" b="1" dirty="0" err="1" smtClean="0">
                <a:solidFill>
                  <a:srgbClr val="4DE1EA"/>
                </a:solidFill>
                <a:latin typeface="Calibri"/>
              </a:rPr>
              <a:t>Penguins</a:t>
            </a:r>
            <a:endParaRPr lang="de-DE" sz="2400" b="1" dirty="0" smtClean="0">
              <a:solidFill>
                <a:srgbClr val="4DE1EA"/>
              </a:solidFill>
              <a:latin typeface="Calibri"/>
            </a:endParaRPr>
          </a:p>
          <a:p>
            <a:endParaRPr lang="de-DE" sz="500" b="1" dirty="0" smtClean="0">
              <a:solidFill>
                <a:srgbClr val="4DE1EA"/>
              </a:solidFill>
              <a:latin typeface="Calibri"/>
            </a:endParaRPr>
          </a:p>
          <a:p>
            <a:r>
              <a:rPr lang="de-DE" b="1" dirty="0" smtClean="0">
                <a:solidFill>
                  <a:srgbClr val="4DE1EA"/>
                </a:solidFill>
                <a:latin typeface="Calibri"/>
              </a:rPr>
              <a:t>18 Jan.</a:t>
            </a:r>
            <a:r>
              <a:rPr lang="de-DE" b="1" dirty="0">
                <a:solidFill>
                  <a:srgbClr val="4DE1EA"/>
                </a:solidFill>
                <a:latin typeface="Calibri"/>
              </a:rPr>
              <a:t> </a:t>
            </a:r>
            <a:r>
              <a:rPr lang="de-DE" b="1" dirty="0" smtClean="0">
                <a:solidFill>
                  <a:srgbClr val="4DE1EA"/>
                </a:solidFill>
                <a:latin typeface="Calibri"/>
              </a:rPr>
              <a:t>    Brown Bluff</a:t>
            </a:r>
          </a:p>
          <a:p>
            <a:endParaRPr lang="de-DE" sz="700" b="1" dirty="0" smtClean="0">
              <a:solidFill>
                <a:srgbClr val="4DE1EA"/>
              </a:solidFill>
              <a:latin typeface="Calibri"/>
            </a:endParaRPr>
          </a:p>
          <a:p>
            <a:r>
              <a:rPr lang="de-DE" b="1" dirty="0" smtClean="0">
                <a:solidFill>
                  <a:srgbClr val="4DE1EA"/>
                </a:solidFill>
                <a:latin typeface="Calibri"/>
              </a:rPr>
              <a:t>19 Jan.	Am: Half Moon</a:t>
            </a:r>
          </a:p>
          <a:p>
            <a:r>
              <a:rPr lang="de-DE" b="1" dirty="0">
                <a:solidFill>
                  <a:srgbClr val="4DE1EA"/>
                </a:solidFill>
                <a:latin typeface="Calibri"/>
              </a:rPr>
              <a:t> </a:t>
            </a:r>
            <a:r>
              <a:rPr lang="de-DE" b="1" dirty="0" smtClean="0">
                <a:solidFill>
                  <a:srgbClr val="4DE1EA"/>
                </a:solidFill>
                <a:latin typeface="Calibri"/>
              </a:rPr>
              <a:t>                 </a:t>
            </a:r>
            <a:r>
              <a:rPr lang="de-DE" b="1" dirty="0" err="1" smtClean="0">
                <a:solidFill>
                  <a:srgbClr val="4DE1EA"/>
                </a:solidFill>
                <a:latin typeface="Calibri"/>
              </a:rPr>
              <a:t>Pm</a:t>
            </a:r>
            <a:r>
              <a:rPr lang="de-DE" b="1" dirty="0" smtClean="0">
                <a:solidFill>
                  <a:srgbClr val="4DE1EA"/>
                </a:solidFill>
                <a:latin typeface="Calibri"/>
              </a:rPr>
              <a:t>: Yankee Harbor</a:t>
            </a:r>
          </a:p>
          <a:p>
            <a:endParaRPr lang="de-DE" sz="700" b="1" dirty="0" smtClean="0">
              <a:solidFill>
                <a:srgbClr val="4DE1EA"/>
              </a:solidFill>
              <a:latin typeface="Calibri"/>
            </a:endParaRPr>
          </a:p>
          <a:p>
            <a:r>
              <a:rPr lang="de-DE" b="1" dirty="0" smtClean="0">
                <a:solidFill>
                  <a:srgbClr val="4DE1EA"/>
                </a:solidFill>
                <a:latin typeface="Calibri"/>
              </a:rPr>
              <a:t>20 Jan.	</a:t>
            </a:r>
            <a:r>
              <a:rPr lang="de-DE" b="1" dirty="0" err="1" smtClean="0">
                <a:solidFill>
                  <a:srgbClr val="4DE1EA"/>
                </a:solidFill>
                <a:latin typeface="Calibri"/>
              </a:rPr>
              <a:t>Deception</a:t>
            </a:r>
            <a:r>
              <a:rPr lang="de-DE" b="1" dirty="0" smtClean="0">
                <a:solidFill>
                  <a:srgbClr val="4DE1EA"/>
                </a:solidFill>
                <a:latin typeface="Calibri"/>
              </a:rPr>
              <a:t> /</a:t>
            </a:r>
            <a:r>
              <a:rPr lang="de-DE" b="1" dirty="0" err="1" smtClean="0">
                <a:solidFill>
                  <a:srgbClr val="4DE1EA"/>
                </a:solidFill>
                <a:latin typeface="Calibri"/>
              </a:rPr>
              <a:t>whaler</a:t>
            </a:r>
            <a:r>
              <a:rPr lang="de-DE" b="1" dirty="0" smtClean="0">
                <a:solidFill>
                  <a:srgbClr val="4DE1EA"/>
                </a:solidFill>
                <a:latin typeface="Calibri"/>
              </a:rPr>
              <a:t> </a:t>
            </a:r>
            <a:r>
              <a:rPr lang="de-DE" b="1" dirty="0" err="1" smtClean="0">
                <a:solidFill>
                  <a:srgbClr val="4DE1EA"/>
                </a:solidFill>
                <a:latin typeface="Calibri"/>
              </a:rPr>
              <a:t>bay</a:t>
            </a:r>
            <a:endParaRPr lang="de-DE" b="1" dirty="0" smtClean="0">
              <a:solidFill>
                <a:srgbClr val="4DE1EA"/>
              </a:solidFill>
              <a:latin typeface="Calibri"/>
            </a:endParaRPr>
          </a:p>
          <a:p>
            <a:endParaRPr lang="de-DE" sz="700" b="1" dirty="0" smtClean="0">
              <a:solidFill>
                <a:srgbClr val="4DE1EA"/>
              </a:solidFill>
              <a:latin typeface="Calibri"/>
            </a:endParaRPr>
          </a:p>
          <a:p>
            <a:r>
              <a:rPr lang="de-DE" b="1" dirty="0" smtClean="0">
                <a:solidFill>
                  <a:srgbClr val="4DE1EA"/>
                </a:solidFill>
                <a:latin typeface="Calibri"/>
              </a:rPr>
              <a:t>21 Jan.	Am: </a:t>
            </a:r>
            <a:r>
              <a:rPr lang="de-DE" b="1" dirty="0" err="1" smtClean="0">
                <a:solidFill>
                  <a:srgbClr val="4DE1EA"/>
                </a:solidFill>
                <a:latin typeface="Calibri"/>
              </a:rPr>
              <a:t>Whale</a:t>
            </a:r>
            <a:r>
              <a:rPr lang="de-DE" b="1" dirty="0" smtClean="0">
                <a:solidFill>
                  <a:srgbClr val="4DE1EA"/>
                </a:solidFill>
                <a:latin typeface="Calibri"/>
              </a:rPr>
              <a:t> </a:t>
            </a:r>
            <a:r>
              <a:rPr lang="de-DE" b="1" dirty="0" err="1" smtClean="0">
                <a:solidFill>
                  <a:srgbClr val="4DE1EA"/>
                </a:solidFill>
                <a:latin typeface="Calibri"/>
              </a:rPr>
              <a:t>cruising</a:t>
            </a:r>
            <a:endParaRPr lang="de-DE" b="1" dirty="0" smtClean="0">
              <a:solidFill>
                <a:srgbClr val="4DE1EA"/>
              </a:solidFill>
              <a:latin typeface="Calibri"/>
            </a:endParaRPr>
          </a:p>
          <a:p>
            <a:r>
              <a:rPr lang="de-DE" b="1" dirty="0" smtClean="0">
                <a:solidFill>
                  <a:srgbClr val="4DE1EA"/>
                </a:solidFill>
                <a:latin typeface="Calibri"/>
              </a:rPr>
              <a:t>                  </a:t>
            </a:r>
            <a:r>
              <a:rPr lang="de-DE" b="1" dirty="0" err="1" smtClean="0">
                <a:solidFill>
                  <a:srgbClr val="4DE1EA"/>
                </a:solidFill>
                <a:latin typeface="Calibri"/>
              </a:rPr>
              <a:t>Pm</a:t>
            </a:r>
            <a:r>
              <a:rPr lang="de-DE" b="1" dirty="0" smtClean="0">
                <a:solidFill>
                  <a:srgbClr val="4DE1EA"/>
                </a:solidFill>
                <a:latin typeface="Calibri"/>
              </a:rPr>
              <a:t>: </a:t>
            </a:r>
            <a:r>
              <a:rPr lang="de-DE" b="1" dirty="0" err="1" smtClean="0">
                <a:solidFill>
                  <a:srgbClr val="4DE1EA"/>
                </a:solidFill>
                <a:latin typeface="Calibri"/>
              </a:rPr>
              <a:t>Danco</a:t>
            </a:r>
            <a:r>
              <a:rPr lang="de-DE" b="1" dirty="0" smtClean="0">
                <a:solidFill>
                  <a:srgbClr val="4DE1EA"/>
                </a:solidFill>
                <a:latin typeface="Calibri"/>
              </a:rPr>
              <a:t> </a:t>
            </a:r>
            <a:r>
              <a:rPr lang="de-DE" b="1" dirty="0" err="1" smtClean="0">
                <a:solidFill>
                  <a:srgbClr val="4DE1EA"/>
                </a:solidFill>
                <a:latin typeface="Calibri"/>
              </a:rPr>
              <a:t>Landing</a:t>
            </a:r>
            <a:endParaRPr lang="de-DE" b="1" dirty="0" smtClean="0">
              <a:solidFill>
                <a:srgbClr val="4DE1EA"/>
              </a:solidFill>
              <a:latin typeface="Calibri"/>
            </a:endParaRPr>
          </a:p>
          <a:p>
            <a:endParaRPr lang="de-DE" b="1" dirty="0" smtClean="0">
              <a:solidFill>
                <a:srgbClr val="4DE1EA"/>
              </a:solidFill>
              <a:latin typeface="Calibri"/>
            </a:endParaRPr>
          </a:p>
          <a:p>
            <a:r>
              <a:rPr lang="de-DE" b="1" dirty="0" smtClean="0">
                <a:solidFill>
                  <a:srgbClr val="4DE1EA"/>
                </a:solidFill>
                <a:latin typeface="Calibri"/>
              </a:rPr>
              <a:t>22 Jan.	Am: </a:t>
            </a:r>
            <a:r>
              <a:rPr lang="de-DE" b="1" dirty="0" err="1" smtClean="0">
                <a:solidFill>
                  <a:srgbClr val="4DE1EA"/>
                </a:solidFill>
                <a:latin typeface="Calibri"/>
              </a:rPr>
              <a:t>Neko</a:t>
            </a:r>
            <a:r>
              <a:rPr lang="de-DE" b="1" dirty="0" smtClean="0">
                <a:solidFill>
                  <a:srgbClr val="4DE1EA"/>
                </a:solidFill>
                <a:latin typeface="Calibri"/>
              </a:rPr>
              <a:t> Harbor</a:t>
            </a:r>
          </a:p>
          <a:p>
            <a:r>
              <a:rPr lang="de-DE" b="1" dirty="0">
                <a:solidFill>
                  <a:srgbClr val="4DE1EA"/>
                </a:solidFill>
                <a:latin typeface="Calibri"/>
              </a:rPr>
              <a:t> </a:t>
            </a:r>
            <a:r>
              <a:rPr lang="de-DE" b="1" dirty="0" smtClean="0">
                <a:solidFill>
                  <a:srgbClr val="4DE1EA"/>
                </a:solidFill>
                <a:latin typeface="Calibri"/>
              </a:rPr>
              <a:t>                 </a:t>
            </a:r>
            <a:r>
              <a:rPr lang="de-DE" b="1" dirty="0" err="1" smtClean="0">
                <a:solidFill>
                  <a:srgbClr val="4DE1EA"/>
                </a:solidFill>
                <a:latin typeface="Calibri"/>
              </a:rPr>
              <a:t>Pm</a:t>
            </a:r>
            <a:r>
              <a:rPr lang="de-DE" b="1" dirty="0" smtClean="0">
                <a:solidFill>
                  <a:srgbClr val="4DE1EA"/>
                </a:solidFill>
                <a:latin typeface="Calibri"/>
              </a:rPr>
              <a:t>: </a:t>
            </a:r>
            <a:r>
              <a:rPr lang="de-DE" b="1" dirty="0" err="1" smtClean="0">
                <a:solidFill>
                  <a:srgbClr val="4DE1EA"/>
                </a:solidFill>
                <a:latin typeface="Calibri"/>
              </a:rPr>
              <a:t>Lemaire</a:t>
            </a:r>
            <a:endParaRPr lang="de-DE" b="1" dirty="0" smtClean="0">
              <a:solidFill>
                <a:srgbClr val="4DE1EA"/>
              </a:solidFill>
              <a:latin typeface="Calibri"/>
            </a:endParaRPr>
          </a:p>
          <a:p>
            <a:endParaRPr lang="de-DE" b="1" dirty="0" smtClean="0">
              <a:solidFill>
                <a:srgbClr val="4DE1EA"/>
              </a:solidFill>
              <a:latin typeface="Calibri"/>
            </a:endParaRPr>
          </a:p>
          <a:p>
            <a:r>
              <a:rPr lang="de-DE" b="1" dirty="0" smtClean="0">
                <a:solidFill>
                  <a:srgbClr val="4DE1EA"/>
                </a:solidFill>
                <a:latin typeface="Calibri"/>
              </a:rPr>
              <a:t>23 Jan.     AM: Petermann</a:t>
            </a:r>
            <a:br>
              <a:rPr lang="de-DE" b="1" dirty="0" smtClean="0">
                <a:solidFill>
                  <a:srgbClr val="4DE1EA"/>
                </a:solidFill>
                <a:latin typeface="Calibri"/>
              </a:rPr>
            </a:br>
            <a:r>
              <a:rPr lang="de-DE" b="1" dirty="0">
                <a:solidFill>
                  <a:srgbClr val="4DE1EA"/>
                </a:solidFill>
                <a:latin typeface="Calibri"/>
              </a:rPr>
              <a:t>	</a:t>
            </a:r>
            <a:r>
              <a:rPr lang="de-DE" b="1" dirty="0" err="1" smtClean="0">
                <a:solidFill>
                  <a:srgbClr val="4DE1EA"/>
                </a:solidFill>
                <a:latin typeface="Calibri"/>
              </a:rPr>
              <a:t>PM:Vernadsky</a:t>
            </a:r>
            <a:endParaRPr lang="de-DE" b="1" dirty="0" smtClean="0">
              <a:solidFill>
                <a:srgbClr val="4DE1EA"/>
              </a:solidFill>
              <a:latin typeface="Calibri"/>
            </a:endParaRPr>
          </a:p>
          <a:p>
            <a:r>
              <a:rPr lang="de-DE" b="1" dirty="0" smtClean="0">
                <a:solidFill>
                  <a:srgbClr val="4DE1EA"/>
                </a:solidFill>
                <a:latin typeface="Calibri"/>
              </a:rPr>
              <a:t>24 Jan.	Port </a:t>
            </a:r>
            <a:r>
              <a:rPr lang="de-DE" b="1" dirty="0" smtClean="0">
                <a:solidFill>
                  <a:srgbClr val="4DE1EA"/>
                </a:solidFill>
                <a:latin typeface="Calibri"/>
              </a:rPr>
              <a:t>Lockroy</a:t>
            </a:r>
          </a:p>
          <a:p>
            <a:r>
              <a:rPr lang="de-DE" b="1" dirty="0" smtClean="0">
                <a:solidFill>
                  <a:srgbClr val="4DE1EA"/>
                </a:solidFill>
                <a:latin typeface="Calibri"/>
              </a:rPr>
              <a:t>25 Jan.	Drake passage</a:t>
            </a:r>
          </a:p>
          <a:p>
            <a:r>
              <a:rPr lang="de-DE" b="1" dirty="0" smtClean="0">
                <a:solidFill>
                  <a:srgbClr val="4DE1EA"/>
                </a:solidFill>
                <a:latin typeface="Calibri"/>
              </a:rPr>
              <a:t>26 Jan.	Drake passage</a:t>
            </a:r>
          </a:p>
          <a:p>
            <a:r>
              <a:rPr lang="de-DE" b="1" dirty="0" smtClean="0">
                <a:solidFill>
                  <a:srgbClr val="4DE1EA"/>
                </a:solidFill>
                <a:latin typeface="Calibri"/>
              </a:rPr>
              <a:t>27 Jan. 	</a:t>
            </a:r>
            <a:r>
              <a:rPr lang="de-DE" b="1" smtClean="0">
                <a:solidFill>
                  <a:srgbClr val="4DE1EA"/>
                </a:solidFill>
                <a:latin typeface="Calibri"/>
              </a:rPr>
              <a:t>Ushuaia</a:t>
            </a:r>
            <a:endParaRPr lang="de-DE" b="1" dirty="0">
              <a:solidFill>
                <a:srgbClr val="4DE1EA"/>
              </a:solidFill>
              <a:latin typeface="Calibri"/>
            </a:endParaRPr>
          </a:p>
          <a:p>
            <a:endParaRPr lang="de-DE" b="1" dirty="0" smtClean="0">
              <a:solidFill>
                <a:srgbClr val="4DE1EA"/>
              </a:solidFill>
              <a:latin typeface="Calibri"/>
            </a:endParaRPr>
          </a:p>
          <a:p>
            <a:endParaRPr lang="de-DE" sz="700" b="1" dirty="0" smtClean="0">
              <a:solidFill>
                <a:srgbClr val="4DE1EA"/>
              </a:solidFill>
              <a:latin typeface="Calibri"/>
            </a:endParaRPr>
          </a:p>
          <a:p>
            <a:endParaRPr lang="de-DE" sz="700" b="1" dirty="0" smtClean="0">
              <a:solidFill>
                <a:srgbClr val="4DE1EA"/>
              </a:solidFill>
              <a:latin typeface="Calibri"/>
            </a:endParaRPr>
          </a:p>
          <a:p>
            <a:endParaRPr lang="de-DE" sz="700" b="1" dirty="0" smtClean="0">
              <a:solidFill>
                <a:srgbClr val="4DE1EA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886200" y="1905000"/>
            <a:ext cx="1676400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59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812800" dist="1765300">
              <a:schemeClr val="accent1">
                <a:lumMod val="50000"/>
                <a:alpha val="5000"/>
              </a:schemeClr>
            </a:innerShdw>
            <a:softEdge rad="127000"/>
          </a:effectLst>
        </p:spPr>
        <p:txBody>
          <a:bodyPr wrap="square" lIns="182880" tIns="91440" rIns="182880" bIns="182880" rtlCol="0">
            <a:spAutoFit/>
          </a:bodyPr>
          <a:lstStyle/>
          <a:p>
            <a:r>
              <a:rPr lang="nb-NO" sz="1400" b="1" dirty="0" smtClean="0">
                <a:solidFill>
                  <a:srgbClr val="FFFF00"/>
                </a:solidFill>
                <a:latin typeface="+mj-lt"/>
              </a:rPr>
              <a:t>Deception Island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24074" y="4007824"/>
            <a:ext cx="1324251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59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812800" dist="1765300">
              <a:schemeClr val="accent1">
                <a:lumMod val="50000"/>
                <a:alpha val="5000"/>
              </a:schemeClr>
            </a:innerShdw>
            <a:softEdge rad="127000"/>
          </a:effectLst>
        </p:spPr>
        <p:txBody>
          <a:bodyPr wrap="square" lIns="182880" tIns="91440" rIns="182880" bIns="182880" rtlCol="0">
            <a:spAutoFit/>
          </a:bodyPr>
          <a:lstStyle/>
          <a:p>
            <a:r>
              <a:rPr lang="nb-NO" sz="1400" b="1" dirty="0" smtClean="0">
                <a:solidFill>
                  <a:srgbClr val="FFFF00"/>
                </a:solidFill>
                <a:latin typeface="+mj-lt"/>
              </a:rPr>
              <a:t>Port </a:t>
            </a:r>
            <a:r>
              <a:rPr lang="nb-NO" sz="1400" b="1" dirty="0" err="1" smtClean="0">
                <a:solidFill>
                  <a:srgbClr val="FFFF00"/>
                </a:solidFill>
                <a:latin typeface="+mj-lt"/>
              </a:rPr>
              <a:t>Lockroy</a:t>
            </a:r>
            <a:endParaRPr lang="nb-NO" sz="1400" b="1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133850" y="4543411"/>
            <a:ext cx="107959" cy="10097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4601863" y="423118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638800" y="139336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5334000" y="193548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241809" y="1107756"/>
            <a:ext cx="1231076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innerShdw blurRad="431800" dist="889000">
              <a:schemeClr val="accent1">
                <a:lumMod val="50000"/>
              </a:schemeClr>
            </a:innerShdw>
            <a:softEdge rad="127000"/>
          </a:effectLst>
        </p:spPr>
        <p:txBody>
          <a:bodyPr wrap="square" lIns="182880" tIns="91440" rIns="182880" bIns="182880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Half Moon</a:t>
            </a:r>
          </a:p>
        </p:txBody>
      </p:sp>
      <p:sp>
        <p:nvSpPr>
          <p:cNvPr id="27" name="Oval 26"/>
          <p:cNvSpPr/>
          <p:nvPr/>
        </p:nvSpPr>
        <p:spPr>
          <a:xfrm>
            <a:off x="4678681" y="42672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60928" y="4020978"/>
            <a:ext cx="880824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59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812800" dist="1765300">
              <a:schemeClr val="accent1">
                <a:lumMod val="50000"/>
                <a:alpha val="5000"/>
              </a:schemeClr>
            </a:innerShdw>
            <a:softEdge rad="127000"/>
          </a:effectLst>
        </p:spPr>
        <p:txBody>
          <a:bodyPr wrap="square" lIns="182880" tIns="91440" rIns="182880" bIns="182880" rtlCol="0">
            <a:spAutoFit/>
          </a:bodyPr>
          <a:lstStyle/>
          <a:p>
            <a:r>
              <a:rPr lang="nb-NO" sz="1400" b="1" dirty="0" err="1" smtClean="0">
                <a:solidFill>
                  <a:srgbClr val="FFFF00"/>
                </a:solidFill>
                <a:latin typeface="+mj-lt"/>
              </a:rPr>
              <a:t>Danco</a:t>
            </a:r>
            <a:endParaRPr lang="nb-NO" sz="1400" b="1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382883" y="1414732"/>
            <a:ext cx="416460" cy="601303"/>
          </a:xfrm>
          <a:custGeom>
            <a:avLst/>
            <a:gdLst>
              <a:gd name="connsiteX0" fmla="*/ 414068 w 416460"/>
              <a:gd name="connsiteY0" fmla="*/ 0 h 601303"/>
              <a:gd name="connsiteX1" fmla="*/ 370936 w 416460"/>
              <a:gd name="connsiteY1" fmla="*/ 301925 h 601303"/>
              <a:gd name="connsiteX2" fmla="*/ 103517 w 416460"/>
              <a:gd name="connsiteY2" fmla="*/ 586596 h 601303"/>
              <a:gd name="connsiteX3" fmla="*/ 0 w 416460"/>
              <a:gd name="connsiteY3" fmla="*/ 534838 h 60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460" h="601303">
                <a:moveTo>
                  <a:pt x="414068" y="0"/>
                </a:moveTo>
                <a:cubicBezTo>
                  <a:pt x="418381" y="102079"/>
                  <a:pt x="422695" y="204159"/>
                  <a:pt x="370936" y="301925"/>
                </a:cubicBezTo>
                <a:cubicBezTo>
                  <a:pt x="319177" y="399691"/>
                  <a:pt x="165340" y="547777"/>
                  <a:pt x="103517" y="586596"/>
                </a:cubicBezTo>
                <a:cubicBezTo>
                  <a:pt x="41694" y="625415"/>
                  <a:pt x="20847" y="580126"/>
                  <a:pt x="0" y="53483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374257" y="1958196"/>
            <a:ext cx="286089" cy="1232021"/>
          </a:xfrm>
          <a:custGeom>
            <a:avLst/>
            <a:gdLst>
              <a:gd name="connsiteX0" fmla="*/ 0 w 286089"/>
              <a:gd name="connsiteY0" fmla="*/ 0 h 1232021"/>
              <a:gd name="connsiteX1" fmla="*/ 224286 w 286089"/>
              <a:gd name="connsiteY1" fmla="*/ 241540 h 1232021"/>
              <a:gd name="connsiteX2" fmla="*/ 284671 w 286089"/>
              <a:gd name="connsiteY2" fmla="*/ 767751 h 1232021"/>
              <a:gd name="connsiteX3" fmla="*/ 181154 w 286089"/>
              <a:gd name="connsiteY3" fmla="*/ 1190446 h 1232021"/>
              <a:gd name="connsiteX4" fmla="*/ 86264 w 286089"/>
              <a:gd name="connsiteY4" fmla="*/ 1216325 h 123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089" h="1232021">
                <a:moveTo>
                  <a:pt x="0" y="0"/>
                </a:moveTo>
                <a:cubicBezTo>
                  <a:pt x="88420" y="56791"/>
                  <a:pt x="176841" y="113582"/>
                  <a:pt x="224286" y="241540"/>
                </a:cubicBezTo>
                <a:cubicBezTo>
                  <a:pt x="271731" y="369498"/>
                  <a:pt x="291860" y="609600"/>
                  <a:pt x="284671" y="767751"/>
                </a:cubicBezTo>
                <a:cubicBezTo>
                  <a:pt x="277482" y="925902"/>
                  <a:pt x="214222" y="1115684"/>
                  <a:pt x="181154" y="1190446"/>
                </a:cubicBezTo>
                <a:cubicBezTo>
                  <a:pt x="148086" y="1265208"/>
                  <a:pt x="86264" y="1216325"/>
                  <a:pt x="86264" y="12163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308616" y="3183147"/>
            <a:ext cx="126026" cy="293298"/>
          </a:xfrm>
          <a:custGeom>
            <a:avLst/>
            <a:gdLst>
              <a:gd name="connsiteX0" fmla="*/ 126026 w 126026"/>
              <a:gd name="connsiteY0" fmla="*/ 0 h 293298"/>
              <a:gd name="connsiteX1" fmla="*/ 100146 w 126026"/>
              <a:gd name="connsiteY1" fmla="*/ 69011 h 293298"/>
              <a:gd name="connsiteX2" fmla="*/ 5256 w 126026"/>
              <a:gd name="connsiteY2" fmla="*/ 103517 h 293298"/>
              <a:gd name="connsiteX3" fmla="*/ 22509 w 126026"/>
              <a:gd name="connsiteY3" fmla="*/ 215661 h 293298"/>
              <a:gd name="connsiteX4" fmla="*/ 108773 w 126026"/>
              <a:gd name="connsiteY4" fmla="*/ 293298 h 29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26" h="293298">
                <a:moveTo>
                  <a:pt x="126026" y="0"/>
                </a:moveTo>
                <a:cubicBezTo>
                  <a:pt x="123150" y="25879"/>
                  <a:pt x="120274" y="51758"/>
                  <a:pt x="100146" y="69011"/>
                </a:cubicBezTo>
                <a:cubicBezTo>
                  <a:pt x="80018" y="86264"/>
                  <a:pt x="18196" y="79075"/>
                  <a:pt x="5256" y="103517"/>
                </a:cubicBezTo>
                <a:cubicBezTo>
                  <a:pt x="-7684" y="127959"/>
                  <a:pt x="5256" y="184031"/>
                  <a:pt x="22509" y="215661"/>
                </a:cubicBezTo>
                <a:cubicBezTo>
                  <a:pt x="39762" y="247291"/>
                  <a:pt x="74267" y="270294"/>
                  <a:pt x="108773" y="29329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617603" y="10633"/>
            <a:ext cx="2484406" cy="2293070"/>
          </a:xfrm>
          <a:custGeom>
            <a:avLst/>
            <a:gdLst>
              <a:gd name="connsiteX0" fmla="*/ 2484406 w 2484406"/>
              <a:gd name="connsiteY0" fmla="*/ 0 h 2293070"/>
              <a:gd name="connsiteX1" fmla="*/ 1920881 w 2484406"/>
              <a:gd name="connsiteY1" fmla="*/ 1116418 h 2293070"/>
              <a:gd name="connsiteX2" fmla="*/ 1846453 w 2484406"/>
              <a:gd name="connsiteY2" fmla="*/ 1286539 h 2293070"/>
              <a:gd name="connsiteX3" fmla="*/ 1867718 w 2484406"/>
              <a:gd name="connsiteY3" fmla="*/ 2254102 h 2293070"/>
              <a:gd name="connsiteX4" fmla="*/ 2091002 w 2484406"/>
              <a:gd name="connsiteY4" fmla="*/ 2105246 h 2293070"/>
              <a:gd name="connsiteX5" fmla="*/ 2122899 w 2484406"/>
              <a:gd name="connsiteY5" fmla="*/ 2126511 h 2293070"/>
              <a:gd name="connsiteX6" fmla="*/ 1282927 w 2484406"/>
              <a:gd name="connsiteY6" fmla="*/ 1616148 h 2293070"/>
              <a:gd name="connsiteX7" fmla="*/ 60183 w 2484406"/>
              <a:gd name="connsiteY7" fmla="*/ 1414130 h 2293070"/>
              <a:gd name="connsiteX8" fmla="*/ 187774 w 2484406"/>
              <a:gd name="connsiteY8" fmla="*/ 1350334 h 2293070"/>
              <a:gd name="connsiteX9" fmla="*/ 187774 w 2484406"/>
              <a:gd name="connsiteY9" fmla="*/ 1467293 h 229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4406" h="2293070">
                <a:moveTo>
                  <a:pt x="2484406" y="0"/>
                </a:moveTo>
                <a:lnTo>
                  <a:pt x="1920881" y="1116418"/>
                </a:lnTo>
                <a:cubicBezTo>
                  <a:pt x="1814556" y="1330841"/>
                  <a:pt x="1855313" y="1096925"/>
                  <a:pt x="1846453" y="1286539"/>
                </a:cubicBezTo>
                <a:cubicBezTo>
                  <a:pt x="1837592" y="1476153"/>
                  <a:pt x="1826960" y="2117651"/>
                  <a:pt x="1867718" y="2254102"/>
                </a:cubicBezTo>
                <a:cubicBezTo>
                  <a:pt x="1908476" y="2390553"/>
                  <a:pt x="2048472" y="2126511"/>
                  <a:pt x="2091002" y="2105246"/>
                </a:cubicBezTo>
                <a:cubicBezTo>
                  <a:pt x="2133532" y="2083981"/>
                  <a:pt x="2122899" y="2126511"/>
                  <a:pt x="2122899" y="2126511"/>
                </a:cubicBezTo>
                <a:cubicBezTo>
                  <a:pt x="1988220" y="2044995"/>
                  <a:pt x="1626713" y="1734878"/>
                  <a:pt x="1282927" y="1616148"/>
                </a:cubicBezTo>
                <a:cubicBezTo>
                  <a:pt x="939141" y="1497418"/>
                  <a:pt x="242708" y="1458432"/>
                  <a:pt x="60183" y="1414130"/>
                </a:cubicBezTo>
                <a:cubicBezTo>
                  <a:pt x="-122342" y="1369828"/>
                  <a:pt x="166509" y="1341474"/>
                  <a:pt x="187774" y="1350334"/>
                </a:cubicBezTo>
                <a:cubicBezTo>
                  <a:pt x="209039" y="1359194"/>
                  <a:pt x="198406" y="1413243"/>
                  <a:pt x="187774" y="146729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816963" y="861535"/>
            <a:ext cx="1496847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59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812800" dist="1765300">
              <a:schemeClr val="accent1">
                <a:lumMod val="50000"/>
                <a:alpha val="5000"/>
              </a:schemeClr>
            </a:innerShdw>
            <a:softEdge rad="127000"/>
          </a:effectLst>
        </p:spPr>
        <p:txBody>
          <a:bodyPr wrap="square" lIns="182880" tIns="91440" rIns="182880" bIns="182880" rtlCol="0">
            <a:spAutoFit/>
          </a:bodyPr>
          <a:lstStyle/>
          <a:p>
            <a:r>
              <a:rPr lang="nb-NO" sz="1400" b="1" dirty="0" smtClean="0">
                <a:solidFill>
                  <a:srgbClr val="FFFF00"/>
                </a:solidFill>
                <a:latin typeface="+mj-lt"/>
              </a:rPr>
              <a:t>Yankee Harbor</a:t>
            </a:r>
          </a:p>
        </p:txBody>
      </p:sp>
      <p:sp>
        <p:nvSpPr>
          <p:cNvPr id="4" name="Freeform 3"/>
          <p:cNvSpPr/>
          <p:nvPr/>
        </p:nvSpPr>
        <p:spPr>
          <a:xfrm>
            <a:off x="4156469" y="3476847"/>
            <a:ext cx="1244871" cy="1162295"/>
          </a:xfrm>
          <a:custGeom>
            <a:avLst/>
            <a:gdLst>
              <a:gd name="connsiteX0" fmla="*/ 1244871 w 1244871"/>
              <a:gd name="connsiteY0" fmla="*/ 0 h 1162295"/>
              <a:gd name="connsiteX1" fmla="*/ 936526 w 1244871"/>
              <a:gd name="connsiteY1" fmla="*/ 170120 h 1162295"/>
              <a:gd name="connsiteX2" fmla="*/ 468694 w 1244871"/>
              <a:gd name="connsiteY2" fmla="*/ 776176 h 1162295"/>
              <a:gd name="connsiteX3" fmla="*/ 298573 w 1244871"/>
              <a:gd name="connsiteY3" fmla="*/ 850604 h 1162295"/>
              <a:gd name="connsiteX4" fmla="*/ 117819 w 1244871"/>
              <a:gd name="connsiteY4" fmla="*/ 967562 h 1162295"/>
              <a:gd name="connsiteX5" fmla="*/ 75289 w 1244871"/>
              <a:gd name="connsiteY5" fmla="*/ 1052623 h 1162295"/>
              <a:gd name="connsiteX6" fmla="*/ 861 w 1244871"/>
              <a:gd name="connsiteY6" fmla="*/ 1158948 h 1162295"/>
              <a:gd name="connsiteX7" fmla="*/ 32759 w 1244871"/>
              <a:gd name="connsiteY7" fmla="*/ 1137683 h 1162295"/>
              <a:gd name="connsiteX8" fmla="*/ 32759 w 1244871"/>
              <a:gd name="connsiteY8" fmla="*/ 1137683 h 1162295"/>
              <a:gd name="connsiteX9" fmla="*/ 54024 w 1244871"/>
              <a:gd name="connsiteY9" fmla="*/ 1158948 h 11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4871" h="1162295">
                <a:moveTo>
                  <a:pt x="1244871" y="0"/>
                </a:moveTo>
                <a:cubicBezTo>
                  <a:pt x="1155380" y="20378"/>
                  <a:pt x="1065889" y="40757"/>
                  <a:pt x="936526" y="170120"/>
                </a:cubicBezTo>
                <a:cubicBezTo>
                  <a:pt x="807163" y="299483"/>
                  <a:pt x="575020" y="662762"/>
                  <a:pt x="468694" y="776176"/>
                </a:cubicBezTo>
                <a:cubicBezTo>
                  <a:pt x="362368" y="889590"/>
                  <a:pt x="357052" y="818706"/>
                  <a:pt x="298573" y="850604"/>
                </a:cubicBezTo>
                <a:cubicBezTo>
                  <a:pt x="240094" y="882502"/>
                  <a:pt x="155033" y="933892"/>
                  <a:pt x="117819" y="967562"/>
                </a:cubicBezTo>
                <a:cubicBezTo>
                  <a:pt x="80605" y="1001232"/>
                  <a:pt x="94782" y="1020725"/>
                  <a:pt x="75289" y="1052623"/>
                </a:cubicBezTo>
                <a:cubicBezTo>
                  <a:pt x="55796" y="1084521"/>
                  <a:pt x="7949" y="1144771"/>
                  <a:pt x="861" y="1158948"/>
                </a:cubicBezTo>
                <a:cubicBezTo>
                  <a:pt x="-6227" y="1173125"/>
                  <a:pt x="32759" y="1137683"/>
                  <a:pt x="32759" y="1137683"/>
                </a:cubicBezTo>
                <a:lnTo>
                  <a:pt x="32759" y="1137683"/>
                </a:lnTo>
                <a:lnTo>
                  <a:pt x="54024" y="115894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4040372" y="4625163"/>
            <a:ext cx="127591" cy="318977"/>
          </a:xfrm>
          <a:custGeom>
            <a:avLst/>
            <a:gdLst>
              <a:gd name="connsiteX0" fmla="*/ 127591 w 127591"/>
              <a:gd name="connsiteY0" fmla="*/ 0 h 318977"/>
              <a:gd name="connsiteX1" fmla="*/ 74428 w 127591"/>
              <a:gd name="connsiteY1" fmla="*/ 180753 h 318977"/>
              <a:gd name="connsiteX2" fmla="*/ 42530 w 127591"/>
              <a:gd name="connsiteY2" fmla="*/ 255181 h 318977"/>
              <a:gd name="connsiteX3" fmla="*/ 0 w 127591"/>
              <a:gd name="connsiteY3" fmla="*/ 318977 h 318977"/>
              <a:gd name="connsiteX4" fmla="*/ 0 w 127591"/>
              <a:gd name="connsiteY4" fmla="*/ 318977 h 318977"/>
              <a:gd name="connsiteX5" fmla="*/ 10633 w 127591"/>
              <a:gd name="connsiteY5" fmla="*/ 297711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591" h="318977">
                <a:moveTo>
                  <a:pt x="127591" y="0"/>
                </a:moveTo>
                <a:cubicBezTo>
                  <a:pt x="108098" y="69111"/>
                  <a:pt x="88605" y="138223"/>
                  <a:pt x="74428" y="180753"/>
                </a:cubicBezTo>
                <a:cubicBezTo>
                  <a:pt x="60251" y="223283"/>
                  <a:pt x="54935" y="232144"/>
                  <a:pt x="42530" y="255181"/>
                </a:cubicBezTo>
                <a:cubicBezTo>
                  <a:pt x="30125" y="278218"/>
                  <a:pt x="0" y="318977"/>
                  <a:pt x="0" y="318977"/>
                </a:cubicBezTo>
                <a:lnTo>
                  <a:pt x="0" y="318977"/>
                </a:lnTo>
                <a:lnTo>
                  <a:pt x="10633" y="29771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038600" y="5181600"/>
            <a:ext cx="1750622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59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812800" dist="1765300">
              <a:schemeClr val="accent1">
                <a:lumMod val="50000"/>
                <a:alpha val="5000"/>
              </a:schemeClr>
            </a:innerShdw>
            <a:softEdge rad="127000"/>
          </a:effectLst>
        </p:spPr>
        <p:txBody>
          <a:bodyPr wrap="square" lIns="182880" tIns="91440" rIns="182880" bIns="182880" rtlCol="0">
            <a:spAutoFit/>
          </a:bodyPr>
          <a:lstStyle/>
          <a:p>
            <a:r>
              <a:rPr lang="nb-NO" sz="1400" b="1" dirty="0" err="1" smtClean="0">
                <a:solidFill>
                  <a:srgbClr val="FFFF00"/>
                </a:solidFill>
                <a:latin typeface="+mj-lt"/>
              </a:rPr>
              <a:t>Lemaire</a:t>
            </a:r>
            <a:r>
              <a:rPr lang="nb-NO" sz="1400" b="1" dirty="0" smtClean="0">
                <a:solidFill>
                  <a:srgbClr val="FFFF00"/>
                </a:solidFill>
                <a:latin typeface="+mj-lt"/>
              </a:rPr>
              <a:t> Channel</a:t>
            </a:r>
          </a:p>
        </p:txBody>
      </p:sp>
      <p:sp>
        <p:nvSpPr>
          <p:cNvPr id="34" name="Oval 33"/>
          <p:cNvSpPr/>
          <p:nvPr/>
        </p:nvSpPr>
        <p:spPr>
          <a:xfrm>
            <a:off x="3989887" y="495351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47153" y="2286000"/>
            <a:ext cx="1496847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59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812800" dist="1765300">
              <a:schemeClr val="accent1">
                <a:lumMod val="50000"/>
                <a:alpha val="5000"/>
              </a:schemeClr>
            </a:innerShdw>
            <a:softEdge rad="127000"/>
          </a:effectLst>
        </p:spPr>
        <p:txBody>
          <a:bodyPr wrap="square" lIns="182880" tIns="91440" rIns="182880" bIns="182880" rtlCol="0">
            <a:spAutoFit/>
          </a:bodyPr>
          <a:lstStyle/>
          <a:p>
            <a:r>
              <a:rPr lang="nb-NO" sz="1400" b="1" dirty="0" smtClean="0">
                <a:solidFill>
                  <a:srgbClr val="FFFF00"/>
                </a:solidFill>
                <a:latin typeface="+mj-lt"/>
              </a:rPr>
              <a:t>Brown Bluff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1030514"/>
            <a:ext cx="9133114" cy="940388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354118" y="4155757"/>
            <a:ext cx="1371600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59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812800" dist="1765300">
              <a:schemeClr val="accent1">
                <a:lumMod val="50000"/>
                <a:alpha val="5000"/>
              </a:schemeClr>
            </a:innerShdw>
            <a:softEdge rad="127000"/>
          </a:effectLst>
        </p:spPr>
        <p:txBody>
          <a:bodyPr wrap="square" lIns="182880" tIns="91440" rIns="182880" bIns="182880" rtlCol="0">
            <a:spAutoFit/>
          </a:bodyPr>
          <a:lstStyle/>
          <a:p>
            <a:r>
              <a:rPr lang="nb-NO" sz="1400" b="1" dirty="0" smtClean="0">
                <a:solidFill>
                  <a:srgbClr val="FFFF00"/>
                </a:solidFill>
                <a:latin typeface="+mj-lt"/>
              </a:rPr>
              <a:t>Port Lockroy</a:t>
            </a:r>
          </a:p>
        </p:txBody>
      </p:sp>
      <p:sp>
        <p:nvSpPr>
          <p:cNvPr id="10" name="Oval 9"/>
          <p:cNvSpPr/>
          <p:nvPr/>
        </p:nvSpPr>
        <p:spPr>
          <a:xfrm>
            <a:off x="2354118" y="4249728"/>
            <a:ext cx="75490" cy="76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937213" y="2513770"/>
            <a:ext cx="75490" cy="76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33561" y="6819956"/>
            <a:ext cx="75490" cy="76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48760" y="6819956"/>
            <a:ext cx="1861040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59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812800" dist="1765300">
              <a:schemeClr val="accent1">
                <a:lumMod val="50000"/>
                <a:alpha val="5000"/>
              </a:schemeClr>
            </a:innerShdw>
            <a:softEdge rad="127000"/>
          </a:effectLst>
        </p:spPr>
        <p:txBody>
          <a:bodyPr wrap="square" lIns="182880" tIns="91440" rIns="182880" bIns="182880" rtlCol="0">
            <a:spAutoFit/>
          </a:bodyPr>
          <a:lstStyle/>
          <a:p>
            <a:r>
              <a:rPr lang="nb-NO" sz="1400" b="1" dirty="0" err="1" smtClean="0">
                <a:solidFill>
                  <a:srgbClr val="FFFF00"/>
                </a:solidFill>
                <a:latin typeface="+mj-lt"/>
              </a:rPr>
              <a:t>Lemaire</a:t>
            </a:r>
            <a:r>
              <a:rPr lang="nb-NO" sz="1400" b="1" dirty="0" smtClean="0">
                <a:solidFill>
                  <a:srgbClr val="FFFF00"/>
                </a:solidFill>
                <a:latin typeface="+mj-lt"/>
              </a:rPr>
              <a:t> Channel</a:t>
            </a:r>
          </a:p>
        </p:txBody>
      </p:sp>
      <p:sp>
        <p:nvSpPr>
          <p:cNvPr id="9" name="Freeform 8"/>
          <p:cNvSpPr/>
          <p:nvPr/>
        </p:nvSpPr>
        <p:spPr>
          <a:xfrm>
            <a:off x="2093535" y="4040372"/>
            <a:ext cx="256260" cy="255181"/>
          </a:xfrm>
          <a:custGeom>
            <a:avLst/>
            <a:gdLst>
              <a:gd name="connsiteX0" fmla="*/ 181832 w 256260"/>
              <a:gd name="connsiteY0" fmla="*/ 0 h 255181"/>
              <a:gd name="connsiteX1" fmla="*/ 1079 w 256260"/>
              <a:gd name="connsiteY1" fmla="*/ 53163 h 255181"/>
              <a:gd name="connsiteX2" fmla="*/ 256260 w 256260"/>
              <a:gd name="connsiteY2" fmla="*/ 255181 h 255181"/>
              <a:gd name="connsiteX3" fmla="*/ 256260 w 256260"/>
              <a:gd name="connsiteY3" fmla="*/ 255181 h 25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60" h="255181">
                <a:moveTo>
                  <a:pt x="181832" y="0"/>
                </a:moveTo>
                <a:cubicBezTo>
                  <a:pt x="85253" y="5316"/>
                  <a:pt x="-11326" y="10633"/>
                  <a:pt x="1079" y="53163"/>
                </a:cubicBezTo>
                <a:cubicBezTo>
                  <a:pt x="13484" y="95693"/>
                  <a:pt x="256260" y="255181"/>
                  <a:pt x="256260" y="255181"/>
                </a:cubicBezTo>
                <a:lnTo>
                  <a:pt x="256260" y="25518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86406" y="2550919"/>
            <a:ext cx="653449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400" b="1" dirty="0" err="1" smtClean="0">
                <a:solidFill>
                  <a:srgbClr val="FFFF00"/>
                </a:solidFill>
                <a:latin typeface="+mj-lt"/>
              </a:rPr>
              <a:t>Danco</a:t>
            </a:r>
            <a:endParaRPr lang="en-US" sz="1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964326" y="2083981"/>
            <a:ext cx="10632" cy="467833"/>
          </a:xfrm>
          <a:custGeom>
            <a:avLst/>
            <a:gdLst>
              <a:gd name="connsiteX0" fmla="*/ 10632 w 10632"/>
              <a:gd name="connsiteY0" fmla="*/ 0 h 467833"/>
              <a:gd name="connsiteX1" fmla="*/ 0 w 10632"/>
              <a:gd name="connsiteY1" fmla="*/ 467833 h 467833"/>
              <a:gd name="connsiteX2" fmla="*/ 0 w 10632"/>
              <a:gd name="connsiteY2" fmla="*/ 467833 h 467833"/>
              <a:gd name="connsiteX3" fmla="*/ 0 w 10632"/>
              <a:gd name="connsiteY3" fmla="*/ 435935 h 467833"/>
              <a:gd name="connsiteX4" fmla="*/ 0 w 10632"/>
              <a:gd name="connsiteY4" fmla="*/ 435935 h 46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" h="467833">
                <a:moveTo>
                  <a:pt x="10632" y="0"/>
                </a:moveTo>
                <a:lnTo>
                  <a:pt x="0" y="467833"/>
                </a:lnTo>
                <a:lnTo>
                  <a:pt x="0" y="467833"/>
                </a:lnTo>
                <a:lnTo>
                  <a:pt x="0" y="435935"/>
                </a:lnTo>
                <a:lnTo>
                  <a:pt x="0" y="435935"/>
                </a:ln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4574" y="4227215"/>
            <a:ext cx="2364369" cy="2802126"/>
          </a:xfrm>
          <a:custGeom>
            <a:avLst/>
            <a:gdLst>
              <a:gd name="connsiteX0" fmla="*/ 2364369 w 2364369"/>
              <a:gd name="connsiteY0" fmla="*/ 78971 h 2802126"/>
              <a:gd name="connsiteX1" fmla="*/ 1854007 w 2364369"/>
              <a:gd name="connsiteY1" fmla="*/ 25808 h 2802126"/>
              <a:gd name="connsiteX2" fmla="*/ 1418072 w 2364369"/>
              <a:gd name="connsiteY2" fmla="*/ 440478 h 2802126"/>
              <a:gd name="connsiteX3" fmla="*/ 1418072 w 2364369"/>
              <a:gd name="connsiteY3" fmla="*/ 1057166 h 2802126"/>
              <a:gd name="connsiteX4" fmla="*/ 1109727 w 2364369"/>
              <a:gd name="connsiteY4" fmla="*/ 1801445 h 2802126"/>
              <a:gd name="connsiteX5" fmla="*/ 152797 w 2364369"/>
              <a:gd name="connsiteY5" fmla="*/ 2662683 h 2802126"/>
              <a:gd name="connsiteX6" fmla="*/ 14574 w 2364369"/>
              <a:gd name="connsiteY6" fmla="*/ 2790273 h 280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4369" h="2802126">
                <a:moveTo>
                  <a:pt x="2364369" y="78971"/>
                </a:moveTo>
                <a:cubicBezTo>
                  <a:pt x="2188046" y="22264"/>
                  <a:pt x="2011723" y="-34443"/>
                  <a:pt x="1854007" y="25808"/>
                </a:cubicBezTo>
                <a:cubicBezTo>
                  <a:pt x="1696291" y="86059"/>
                  <a:pt x="1490728" y="268585"/>
                  <a:pt x="1418072" y="440478"/>
                </a:cubicBezTo>
                <a:cubicBezTo>
                  <a:pt x="1345416" y="612371"/>
                  <a:pt x="1469463" y="830338"/>
                  <a:pt x="1418072" y="1057166"/>
                </a:cubicBezTo>
                <a:cubicBezTo>
                  <a:pt x="1366681" y="1283994"/>
                  <a:pt x="1320606" y="1533859"/>
                  <a:pt x="1109727" y="1801445"/>
                </a:cubicBezTo>
                <a:cubicBezTo>
                  <a:pt x="898848" y="2069031"/>
                  <a:pt x="335322" y="2497878"/>
                  <a:pt x="152797" y="2662683"/>
                </a:cubicBezTo>
                <a:cubicBezTo>
                  <a:pt x="-29728" y="2827488"/>
                  <a:pt x="-7577" y="2808880"/>
                  <a:pt x="14574" y="27902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38806" y="3850629"/>
            <a:ext cx="1133387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400" b="1" dirty="0" err="1" smtClean="0">
                <a:solidFill>
                  <a:srgbClr val="FFFF00"/>
                </a:solidFill>
                <a:latin typeface="+mj-lt"/>
              </a:rPr>
              <a:t>Neko</a:t>
            </a:r>
            <a:r>
              <a:rPr lang="nb-NO" sz="1400" b="1" dirty="0" smtClean="0">
                <a:solidFill>
                  <a:srgbClr val="FFFF00"/>
                </a:solidFill>
                <a:latin typeface="+mj-lt"/>
              </a:rPr>
              <a:t> Harbor</a:t>
            </a:r>
            <a:endParaRPr lang="en-US" sz="1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275367" y="-74428"/>
            <a:ext cx="6804838" cy="4114800"/>
          </a:xfrm>
          <a:custGeom>
            <a:avLst/>
            <a:gdLst>
              <a:gd name="connsiteX0" fmla="*/ 6804838 w 6804838"/>
              <a:gd name="connsiteY0" fmla="*/ 0 h 4114800"/>
              <a:gd name="connsiteX1" fmla="*/ 5124893 w 6804838"/>
              <a:gd name="connsiteY1" fmla="*/ 584791 h 4114800"/>
              <a:gd name="connsiteX2" fmla="*/ 4699591 w 6804838"/>
              <a:gd name="connsiteY2" fmla="*/ 1424763 h 4114800"/>
              <a:gd name="connsiteX3" fmla="*/ 4699591 w 6804838"/>
              <a:gd name="connsiteY3" fmla="*/ 2158409 h 4114800"/>
              <a:gd name="connsiteX4" fmla="*/ 4678326 w 6804838"/>
              <a:gd name="connsiteY4" fmla="*/ 2668772 h 4114800"/>
              <a:gd name="connsiteX5" fmla="*/ 4508205 w 6804838"/>
              <a:gd name="connsiteY5" fmla="*/ 2934586 h 4114800"/>
              <a:gd name="connsiteX6" fmla="*/ 4114800 w 6804838"/>
              <a:gd name="connsiteY6" fmla="*/ 3094075 h 4114800"/>
              <a:gd name="connsiteX7" fmla="*/ 4231759 w 6804838"/>
              <a:gd name="connsiteY7" fmla="*/ 3572540 h 4114800"/>
              <a:gd name="connsiteX8" fmla="*/ 4572000 w 6804838"/>
              <a:gd name="connsiteY8" fmla="*/ 3976577 h 4114800"/>
              <a:gd name="connsiteX9" fmla="*/ 4901610 w 6804838"/>
              <a:gd name="connsiteY9" fmla="*/ 4093535 h 4114800"/>
              <a:gd name="connsiteX10" fmla="*/ 4572000 w 6804838"/>
              <a:gd name="connsiteY10" fmla="*/ 4029740 h 4114800"/>
              <a:gd name="connsiteX11" fmla="*/ 4029740 w 6804838"/>
              <a:gd name="connsiteY11" fmla="*/ 3391786 h 4114800"/>
              <a:gd name="connsiteX12" fmla="*/ 2870791 w 6804838"/>
              <a:gd name="connsiteY12" fmla="*/ 2721935 h 4114800"/>
              <a:gd name="connsiteX13" fmla="*/ 1892596 w 6804838"/>
              <a:gd name="connsiteY13" fmla="*/ 2636875 h 4114800"/>
              <a:gd name="connsiteX14" fmla="*/ 1552354 w 6804838"/>
              <a:gd name="connsiteY14" fmla="*/ 2902688 h 4114800"/>
              <a:gd name="connsiteX15" fmla="*/ 1158949 w 6804838"/>
              <a:gd name="connsiteY15" fmla="*/ 3476847 h 4114800"/>
              <a:gd name="connsiteX16" fmla="*/ 903768 w 6804838"/>
              <a:gd name="connsiteY16" fmla="*/ 3700130 h 4114800"/>
              <a:gd name="connsiteX17" fmla="*/ 563526 w 6804838"/>
              <a:gd name="connsiteY17" fmla="*/ 3593805 h 4114800"/>
              <a:gd name="connsiteX18" fmla="*/ 212652 w 6804838"/>
              <a:gd name="connsiteY18" fmla="*/ 3593805 h 4114800"/>
              <a:gd name="connsiteX19" fmla="*/ 159489 w 6804838"/>
              <a:gd name="connsiteY19" fmla="*/ 3870251 h 4114800"/>
              <a:gd name="connsiteX20" fmla="*/ 0 w 6804838"/>
              <a:gd name="connsiteY20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04838" h="4114800">
                <a:moveTo>
                  <a:pt x="6804838" y="0"/>
                </a:moveTo>
                <a:cubicBezTo>
                  <a:pt x="6140302" y="173665"/>
                  <a:pt x="5475767" y="347331"/>
                  <a:pt x="5124893" y="584791"/>
                </a:cubicBezTo>
                <a:cubicBezTo>
                  <a:pt x="4774019" y="822251"/>
                  <a:pt x="4770475" y="1162493"/>
                  <a:pt x="4699591" y="1424763"/>
                </a:cubicBezTo>
                <a:cubicBezTo>
                  <a:pt x="4628707" y="1687033"/>
                  <a:pt x="4703135" y="1951074"/>
                  <a:pt x="4699591" y="2158409"/>
                </a:cubicBezTo>
                <a:cubicBezTo>
                  <a:pt x="4696047" y="2365744"/>
                  <a:pt x="4710224" y="2539409"/>
                  <a:pt x="4678326" y="2668772"/>
                </a:cubicBezTo>
                <a:cubicBezTo>
                  <a:pt x="4646428" y="2798135"/>
                  <a:pt x="4602126" y="2863702"/>
                  <a:pt x="4508205" y="2934586"/>
                </a:cubicBezTo>
                <a:cubicBezTo>
                  <a:pt x="4414284" y="3005470"/>
                  <a:pt x="4160874" y="2987749"/>
                  <a:pt x="4114800" y="3094075"/>
                </a:cubicBezTo>
                <a:cubicBezTo>
                  <a:pt x="4068726" y="3200401"/>
                  <a:pt x="4155559" y="3425456"/>
                  <a:pt x="4231759" y="3572540"/>
                </a:cubicBezTo>
                <a:cubicBezTo>
                  <a:pt x="4307959" y="3719624"/>
                  <a:pt x="4460358" y="3889745"/>
                  <a:pt x="4572000" y="3976577"/>
                </a:cubicBezTo>
                <a:cubicBezTo>
                  <a:pt x="4683642" y="4063410"/>
                  <a:pt x="4901610" y="4084675"/>
                  <a:pt x="4901610" y="4093535"/>
                </a:cubicBezTo>
                <a:cubicBezTo>
                  <a:pt x="4901610" y="4102395"/>
                  <a:pt x="4717312" y="4146698"/>
                  <a:pt x="4572000" y="4029740"/>
                </a:cubicBezTo>
                <a:cubicBezTo>
                  <a:pt x="4426688" y="3912782"/>
                  <a:pt x="4313275" y="3609754"/>
                  <a:pt x="4029740" y="3391786"/>
                </a:cubicBezTo>
                <a:cubicBezTo>
                  <a:pt x="3746205" y="3173819"/>
                  <a:pt x="3226982" y="2847754"/>
                  <a:pt x="2870791" y="2721935"/>
                </a:cubicBezTo>
                <a:cubicBezTo>
                  <a:pt x="2514600" y="2596116"/>
                  <a:pt x="2112335" y="2606750"/>
                  <a:pt x="1892596" y="2636875"/>
                </a:cubicBezTo>
                <a:cubicBezTo>
                  <a:pt x="1672857" y="2667000"/>
                  <a:pt x="1674628" y="2762693"/>
                  <a:pt x="1552354" y="2902688"/>
                </a:cubicBezTo>
                <a:cubicBezTo>
                  <a:pt x="1430079" y="3042683"/>
                  <a:pt x="1267047" y="3343940"/>
                  <a:pt x="1158949" y="3476847"/>
                </a:cubicBezTo>
                <a:cubicBezTo>
                  <a:pt x="1050851" y="3609754"/>
                  <a:pt x="1003005" y="3680637"/>
                  <a:pt x="903768" y="3700130"/>
                </a:cubicBezTo>
                <a:cubicBezTo>
                  <a:pt x="804531" y="3719623"/>
                  <a:pt x="678712" y="3611526"/>
                  <a:pt x="563526" y="3593805"/>
                </a:cubicBezTo>
                <a:cubicBezTo>
                  <a:pt x="448340" y="3576084"/>
                  <a:pt x="279991" y="3547731"/>
                  <a:pt x="212652" y="3593805"/>
                </a:cubicBezTo>
                <a:cubicBezTo>
                  <a:pt x="145313" y="3639879"/>
                  <a:pt x="194931" y="3783419"/>
                  <a:pt x="159489" y="3870251"/>
                </a:cubicBezTo>
                <a:cubicBezTo>
                  <a:pt x="124047" y="3957083"/>
                  <a:pt x="62023" y="4035941"/>
                  <a:pt x="0" y="41148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Expedition files\Exp Presentation all seasons\Antarctica\Maps_Antarctica\Maps regional\Antarctic Maps - 8.JPG"/>
          <p:cNvPicPr>
            <a:picLocks noChangeAspect="1" noChangeArrowheads="1"/>
          </p:cNvPicPr>
          <p:nvPr/>
        </p:nvPicPr>
        <p:blipFill rotWithShape="1">
          <a:blip r:embed="rId2" cstate="print"/>
          <a:srcRect t="37934" r="5512" b="103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648933" y="1828688"/>
            <a:ext cx="1371600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59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812800" dist="1765300">
              <a:schemeClr val="accent1">
                <a:lumMod val="50000"/>
                <a:alpha val="5000"/>
              </a:schemeClr>
            </a:innerShdw>
            <a:softEdge rad="127000"/>
          </a:effectLst>
        </p:spPr>
        <p:txBody>
          <a:bodyPr wrap="square" lIns="182880" tIns="91440" rIns="182880" bIns="182880" rtlCol="0">
            <a:spAutoFit/>
          </a:bodyPr>
          <a:lstStyle/>
          <a:p>
            <a:r>
              <a:rPr lang="nb-NO" sz="1400" b="1" i="1" dirty="0" smtClean="0">
                <a:solidFill>
                  <a:srgbClr val="FFFF00"/>
                </a:solidFill>
                <a:latin typeface="+mj-lt"/>
              </a:rPr>
              <a:t>Port Lockroy</a:t>
            </a:r>
          </a:p>
        </p:txBody>
      </p:sp>
      <p:sp>
        <p:nvSpPr>
          <p:cNvPr id="19" name="Oval 18"/>
          <p:cNvSpPr/>
          <p:nvPr/>
        </p:nvSpPr>
        <p:spPr>
          <a:xfrm>
            <a:off x="2895600" y="1915745"/>
            <a:ext cx="75490" cy="76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67000" y="2209800"/>
            <a:ext cx="1610833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59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812800" dist="1765300">
              <a:schemeClr val="accent1">
                <a:lumMod val="50000"/>
                <a:alpha val="5000"/>
              </a:schemeClr>
            </a:innerShdw>
            <a:softEdge rad="127000"/>
          </a:effectLst>
        </p:spPr>
        <p:txBody>
          <a:bodyPr wrap="square" lIns="182880" tIns="91440" rIns="182880" bIns="182880" rtlCol="0">
            <a:spAutoFit/>
          </a:bodyPr>
          <a:lstStyle/>
          <a:p>
            <a:r>
              <a:rPr lang="nb-NO" sz="1400" b="1" i="1" dirty="0" err="1" smtClean="0">
                <a:solidFill>
                  <a:srgbClr val="FFFF00"/>
                </a:solidFill>
                <a:latin typeface="+mj-lt"/>
              </a:rPr>
              <a:t>Lemaire</a:t>
            </a:r>
            <a:r>
              <a:rPr lang="nb-NO" sz="1400" b="1" i="1" dirty="0" smtClean="0">
                <a:solidFill>
                  <a:srgbClr val="FFFF00"/>
                </a:solidFill>
                <a:latin typeface="+mj-lt"/>
              </a:rPr>
              <a:t> Channel</a:t>
            </a:r>
          </a:p>
        </p:txBody>
      </p:sp>
      <p:sp>
        <p:nvSpPr>
          <p:cNvPr id="21" name="Oval 20"/>
          <p:cNvSpPr/>
          <p:nvPr/>
        </p:nvSpPr>
        <p:spPr>
          <a:xfrm>
            <a:off x="3603376" y="1752600"/>
            <a:ext cx="75490" cy="76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36334" y="1522425"/>
            <a:ext cx="1479699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59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812800" dist="1765300">
              <a:schemeClr val="accent1">
                <a:lumMod val="50000"/>
                <a:alpha val="5000"/>
              </a:schemeClr>
            </a:innerShdw>
            <a:softEdge rad="127000"/>
          </a:effectLst>
        </p:spPr>
        <p:txBody>
          <a:bodyPr wrap="square" lIns="182880" tIns="91440" rIns="182880" bIns="182880" rtlCol="0">
            <a:spAutoFit/>
          </a:bodyPr>
          <a:lstStyle/>
          <a:p>
            <a:r>
              <a:rPr lang="nb-NO" sz="1400" b="1" i="1" dirty="0" err="1" smtClean="0">
                <a:solidFill>
                  <a:srgbClr val="FFFF00"/>
                </a:solidFill>
                <a:latin typeface="+mj-lt"/>
              </a:rPr>
              <a:t>Neko</a:t>
            </a:r>
            <a:r>
              <a:rPr lang="nb-NO" sz="1400" b="1" i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nb-NO" sz="1400" b="1" i="1" dirty="0" err="1" smtClean="0">
                <a:solidFill>
                  <a:srgbClr val="FFFF00"/>
                </a:solidFill>
                <a:latin typeface="+mj-lt"/>
              </a:rPr>
              <a:t>Harbour</a:t>
            </a:r>
            <a:endParaRPr lang="nb-NO" sz="1400" b="1" i="1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69534" y="2452571"/>
            <a:ext cx="75490" cy="76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0" y="2119623"/>
            <a:ext cx="1835270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59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812800" dist="1765300">
              <a:schemeClr val="accent1">
                <a:lumMod val="50000"/>
                <a:alpha val="5000"/>
              </a:schemeClr>
            </a:innerShdw>
            <a:softEdge rad="127000"/>
          </a:effectLst>
        </p:spPr>
        <p:txBody>
          <a:bodyPr wrap="square" lIns="182880" tIns="91440" rIns="182880" bIns="182880" rtlCol="0">
            <a:spAutoFit/>
          </a:bodyPr>
          <a:lstStyle/>
          <a:p>
            <a:pPr algn="r"/>
            <a:r>
              <a:rPr lang="nb-NO" sz="1400" b="1" i="1" dirty="0" err="1" smtClean="0">
                <a:solidFill>
                  <a:srgbClr val="FFFF00"/>
                </a:solidFill>
                <a:latin typeface="+mj-lt"/>
              </a:rPr>
              <a:t>Peterman</a:t>
            </a:r>
            <a:r>
              <a:rPr lang="nb-NO" sz="1400" b="1" i="1" dirty="0" smtClean="0">
                <a:solidFill>
                  <a:srgbClr val="FFFF00"/>
                </a:solidFill>
                <a:latin typeface="+mj-lt"/>
              </a:rPr>
              <a:t> Island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1000" y="2555557"/>
            <a:ext cx="1835270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59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812800" dist="1765300">
              <a:schemeClr val="accent1">
                <a:lumMod val="50000"/>
                <a:alpha val="5000"/>
              </a:schemeClr>
            </a:innerShdw>
            <a:softEdge rad="127000"/>
          </a:effectLst>
        </p:spPr>
        <p:txBody>
          <a:bodyPr wrap="square" lIns="182880" tIns="91440" rIns="182880" bIns="182880" rtlCol="0">
            <a:spAutoFit/>
          </a:bodyPr>
          <a:lstStyle/>
          <a:p>
            <a:pPr algn="r"/>
            <a:r>
              <a:rPr lang="nb-NO" sz="1400" b="1" i="1" dirty="0" err="1" smtClean="0">
                <a:solidFill>
                  <a:srgbClr val="FFFF00"/>
                </a:solidFill>
                <a:latin typeface="+mj-lt"/>
              </a:rPr>
              <a:t>Vernadsky</a:t>
            </a:r>
            <a:r>
              <a:rPr lang="nb-NO" sz="1400" b="1" i="1" dirty="0" smtClean="0">
                <a:solidFill>
                  <a:srgbClr val="FFFF00"/>
                </a:solidFill>
                <a:latin typeface="+mj-lt"/>
              </a:rPr>
              <a:t> Station</a:t>
            </a:r>
          </a:p>
        </p:txBody>
      </p:sp>
      <p:sp>
        <p:nvSpPr>
          <p:cNvPr id="38" name="Oval 37"/>
          <p:cNvSpPr/>
          <p:nvPr/>
        </p:nvSpPr>
        <p:spPr>
          <a:xfrm>
            <a:off x="2493334" y="2700668"/>
            <a:ext cx="75490" cy="76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76897" y="2379821"/>
            <a:ext cx="498175" cy="832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076897" y="2743200"/>
            <a:ext cx="391845" cy="3355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3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447800"/>
            <a:ext cx="8305800" cy="54102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hope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enjoyed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journey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Hurtigruten</a:t>
            </a:r>
            <a:r>
              <a:rPr lang="de-DE" dirty="0" smtClean="0"/>
              <a:t> on </a:t>
            </a:r>
            <a:br>
              <a:rPr lang="de-DE" dirty="0" smtClean="0"/>
            </a:br>
            <a:r>
              <a:rPr lang="de-DE" dirty="0" smtClean="0"/>
              <a:t>Board MV Fram. </a:t>
            </a:r>
            <a:br>
              <a:rPr lang="de-DE" dirty="0" smtClean="0"/>
            </a:b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>
                <a:solidFill>
                  <a:srgbClr val="D0F741"/>
                </a:solidFill>
              </a:rPr>
              <a:t/>
            </a:r>
            <a:br>
              <a:rPr lang="de-DE" dirty="0" smtClean="0">
                <a:solidFill>
                  <a:srgbClr val="D0F741"/>
                </a:solidFill>
              </a:rPr>
            </a:br>
            <a:r>
              <a:rPr lang="de-DE" dirty="0" smtClean="0">
                <a:solidFill>
                  <a:srgbClr val="D0F741"/>
                </a:solidFill>
              </a:rPr>
              <a:t> </a:t>
            </a:r>
            <a:br>
              <a:rPr lang="de-DE" dirty="0" smtClean="0">
                <a:solidFill>
                  <a:srgbClr val="D0F741"/>
                </a:solidFill>
              </a:rPr>
            </a:br>
            <a:endParaRPr lang="en-US" dirty="0">
              <a:solidFill>
                <a:srgbClr val="D0F7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5329</TotalTime>
  <Words>53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Flow</vt:lpstr>
      <vt:lpstr>Fotografía de Photo Editor</vt:lpstr>
      <vt:lpstr>MV FRAM Land of the Penguins   Ushuaia – Antarctic Peninsula – Ushuaia    15 Jan. 17 – 27th Jan. 17 </vt:lpstr>
      <vt:lpstr>PowerPoint Presentation</vt:lpstr>
      <vt:lpstr>PowerPoint Presentation</vt:lpstr>
      <vt:lpstr>PowerPoint Presentation</vt:lpstr>
      <vt:lpstr>PowerPoint Presentation</vt:lpstr>
      <vt:lpstr>             We hope you enjoyed your  journey with Hurtigruten on  Board MV Fram.       </vt:lpstr>
    </vt:vector>
  </TitlesOfParts>
  <Company>Hurtigruten 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AEXPL</dc:creator>
  <cp:lastModifiedBy>Assistant Expedition Leader</cp:lastModifiedBy>
  <cp:revision>274</cp:revision>
  <dcterms:created xsi:type="dcterms:W3CDTF">2017-01-13T20:44:54Z</dcterms:created>
  <dcterms:modified xsi:type="dcterms:W3CDTF">2017-01-26T14:57:50Z</dcterms:modified>
</cp:coreProperties>
</file>